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56" r:id="rId3"/>
    <p:sldId id="257" r:id="rId4"/>
    <p:sldId id="259" r:id="rId5"/>
    <p:sldId id="260" r:id="rId6"/>
    <p:sldId id="262" r:id="rId7"/>
    <p:sldId id="261" r:id="rId8"/>
    <p:sldId id="263" r:id="rId9"/>
    <p:sldId id="264" r:id="rId10"/>
    <p:sldId id="266" r:id="rId11"/>
    <p:sldId id="265" r:id="rId12"/>
    <p:sldId id="269" r:id="rId13"/>
    <p:sldId id="267" r:id="rId14"/>
    <p:sldId id="268" r:id="rId15"/>
    <p:sldId id="270" r:id="rId16"/>
    <p:sldId id="271" r:id="rId17"/>
    <p:sldId id="273" r:id="rId18"/>
    <p:sldId id="274" r:id="rId19"/>
    <p:sldId id="275" r:id="rId20"/>
    <p:sldId id="272" r:id="rId21"/>
    <p:sldId id="25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C8F894-5C58-44D1-B0DB-566396E874FC}" type="datetimeFigureOut">
              <a:rPr lang="ru-RU" smtClean="0"/>
              <a:t>23.03.2021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0E707-DA70-4A62-823E-5C62512875B2}" type="slidenum">
              <a:rPr lang="ru-RU" smtClean="0"/>
              <a:t>‹#›</a:t>
            </a:fld>
            <a:endParaRPr lang="ru-RU"/>
          </a:p>
        </p:txBody>
      </p:sp>
    </p:spTree>
    <p:extLst>
      <p:ext uri="{BB962C8B-B14F-4D97-AF65-F5344CB8AC3E}">
        <p14:creationId xmlns:p14="http://schemas.microsoft.com/office/powerpoint/2010/main" val="219437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Weaver, PART 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3383604-ECE6-40E3-9143-5F1E88D0F330}"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119716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83604-ECE6-40E3-9143-5F1E88D0F330}"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145304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83604-ECE6-40E3-9143-5F1E88D0F330}"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2282850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062339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612406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334890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33048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033124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1210409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335235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86695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3383604-ECE6-40E3-9143-5F1E88D0F330}"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310679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700651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09705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a:solidFill>
                  <a:srgbClr val="595959"/>
                </a:solidFill>
              </a:rPr>
              <a:pPr/>
              <a:t>‹#›</a:t>
            </a:fld>
            <a:endParaRPr>
              <a:solidFill>
                <a:srgbClr val="595959"/>
              </a:solidFill>
            </a:endParaRPr>
          </a:p>
        </p:txBody>
      </p:sp>
    </p:spTree>
    <p:extLst>
      <p:ext uri="{BB962C8B-B14F-4D97-AF65-F5344CB8AC3E}">
        <p14:creationId xmlns:p14="http://schemas.microsoft.com/office/powerpoint/2010/main" val="219103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3383604-ECE6-40E3-9143-5F1E88D0F330}"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120014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3383604-ECE6-40E3-9143-5F1E88D0F330}" type="datetimeFigureOut">
              <a:rPr lang="ru-RU" smtClean="0"/>
              <a:t>23.03.2021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184081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3383604-ECE6-40E3-9143-5F1E88D0F330}" type="datetimeFigureOut">
              <a:rPr lang="ru-RU" smtClean="0"/>
              <a:t>23.03.2021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93581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3383604-ECE6-40E3-9143-5F1E88D0F330}" type="datetimeFigureOut">
              <a:rPr lang="ru-RU" smtClean="0"/>
              <a:t>23.03.2021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36414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383604-ECE6-40E3-9143-5F1E88D0F330}" type="datetimeFigureOut">
              <a:rPr lang="ru-RU" smtClean="0"/>
              <a:t>23.03.2021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36333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383604-ECE6-40E3-9143-5F1E88D0F330}" type="datetimeFigureOut">
              <a:rPr lang="ru-RU" smtClean="0"/>
              <a:t>23.03.2021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28551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383604-ECE6-40E3-9143-5F1E88D0F330}" type="datetimeFigureOut">
              <a:rPr lang="ru-RU" smtClean="0"/>
              <a:t>23.03.2021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4098AC-1BE9-41CC-92D1-7194D1255F3B}" type="slidenum">
              <a:rPr lang="ru-RU" smtClean="0"/>
              <a:t>‹#›</a:t>
            </a:fld>
            <a:endParaRPr lang="ru-RU"/>
          </a:p>
        </p:txBody>
      </p:sp>
    </p:spTree>
    <p:extLst>
      <p:ext uri="{BB962C8B-B14F-4D97-AF65-F5344CB8AC3E}">
        <p14:creationId xmlns:p14="http://schemas.microsoft.com/office/powerpoint/2010/main" val="391463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83604-ECE6-40E3-9143-5F1E88D0F330}" type="datetimeFigureOut">
              <a:rPr lang="ru-RU" smtClean="0"/>
              <a:t>23.03.2021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098AC-1BE9-41CC-92D1-7194D1255F3B}" type="slidenum">
              <a:rPr lang="ru-RU" smtClean="0"/>
              <a:t>‹#›</a:t>
            </a:fld>
            <a:endParaRPr lang="ru-RU"/>
          </a:p>
        </p:txBody>
      </p:sp>
    </p:spTree>
    <p:extLst>
      <p:ext uri="{BB962C8B-B14F-4D97-AF65-F5344CB8AC3E}">
        <p14:creationId xmlns:p14="http://schemas.microsoft.com/office/powerpoint/2010/main" val="3523398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GB"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408807611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311700" y="593367"/>
            <a:ext cx="8520600" cy="1433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Al-</a:t>
            </a:r>
            <a:r>
              <a:rPr lang="en-GB" sz="1800" dirty="0" err="1">
                <a:latin typeface="Cambria"/>
                <a:ea typeface="Cambria"/>
                <a:cs typeface="Cambria"/>
                <a:sym typeface="Cambria"/>
              </a:rPr>
              <a:t>Farabi</a:t>
            </a:r>
            <a:r>
              <a:rPr lang="en-GB" sz="1800" dirty="0">
                <a:latin typeface="Cambria"/>
                <a:ea typeface="Cambria"/>
                <a:cs typeface="Cambria"/>
                <a:sym typeface="Cambria"/>
              </a:rPr>
              <a:t> Kazakh National University</a:t>
            </a:r>
            <a:endParaRPr sz="1800" dirty="0">
              <a:latin typeface="Cambria"/>
              <a:ea typeface="Cambria"/>
              <a:cs typeface="Cambria"/>
              <a:sym typeface="Cambria"/>
            </a:endParaRPr>
          </a:p>
          <a:p>
            <a:pPr marL="0" lvl="0" indent="0" algn="ctr" rtl="0">
              <a:lnSpc>
                <a:spcPct val="100000"/>
              </a:lnSpc>
              <a:spcBef>
                <a:spcPts val="0"/>
              </a:spcBef>
              <a:spcAft>
                <a:spcPts val="0"/>
              </a:spcAft>
              <a:buSzPts val="2800"/>
              <a:buNone/>
            </a:pPr>
            <a:r>
              <a:rPr lang="en-GB" sz="1800" dirty="0">
                <a:latin typeface="Cambria"/>
                <a:ea typeface="Cambria"/>
                <a:cs typeface="Cambria"/>
                <a:sym typeface="Cambria"/>
              </a:rPr>
              <a:t>Higher School of </a:t>
            </a:r>
            <a:r>
              <a:rPr lang="en-GB" sz="1800" dirty="0" smtClean="0">
                <a:latin typeface="Cambria"/>
                <a:ea typeface="Cambria"/>
                <a:cs typeface="Cambria"/>
                <a:sym typeface="Cambria"/>
              </a:rPr>
              <a:t>Medicine</a:t>
            </a:r>
            <a:br>
              <a:rPr lang="en-GB" sz="1800" dirty="0" smtClean="0">
                <a:latin typeface="Cambria"/>
                <a:ea typeface="Cambria"/>
                <a:cs typeface="Cambria"/>
                <a:sym typeface="Cambria"/>
              </a:rPr>
            </a:br>
            <a:r>
              <a:rPr lang="en-GB" sz="1800" dirty="0" smtClean="0">
                <a:latin typeface="Cambria"/>
                <a:ea typeface="Cambria"/>
                <a:cs typeface="Cambria"/>
                <a:sym typeface="Cambria"/>
              </a:rPr>
              <a:t>Department of Fundamental Medicine</a:t>
            </a:r>
            <a:endParaRPr sz="1800"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a:p>
            <a:pPr marL="0" lvl="0" indent="0" algn="ctr" rtl="0">
              <a:lnSpc>
                <a:spcPct val="100000"/>
              </a:lnSpc>
              <a:spcBef>
                <a:spcPts val="0"/>
              </a:spcBef>
              <a:spcAft>
                <a:spcPts val="0"/>
              </a:spcAft>
              <a:buSzPts val="2800"/>
              <a:buNone/>
            </a:pPr>
            <a:endParaRPr dirty="0">
              <a:solidFill>
                <a:srgbClr val="000000"/>
              </a:solidFill>
              <a:latin typeface="Cambria"/>
              <a:ea typeface="Cambria"/>
              <a:cs typeface="Cambria"/>
              <a:sym typeface="Cambria"/>
            </a:endParaRPr>
          </a:p>
        </p:txBody>
      </p:sp>
      <p:sp>
        <p:nvSpPr>
          <p:cNvPr id="145" name="Google Shape;145;p37"/>
          <p:cNvSpPr txBox="1">
            <a:spLocks noGrp="1"/>
          </p:cNvSpPr>
          <p:nvPr>
            <p:ph type="body" idx="1"/>
          </p:nvPr>
        </p:nvSpPr>
        <p:spPr>
          <a:xfrm>
            <a:off x="311700" y="3060633"/>
            <a:ext cx="8520600" cy="1433600"/>
          </a:xfrm>
          <a:prstGeom prst="rect">
            <a:avLst/>
          </a:prstGeom>
          <a:noFill/>
          <a:ln>
            <a:noFill/>
          </a:ln>
        </p:spPr>
        <p:txBody>
          <a:bodyPr spcFirstLastPara="1" wrap="square" lIns="91425" tIns="91425" rIns="91425" bIns="91425" anchor="t" anchorCtr="0">
            <a:noAutofit/>
          </a:bodyPr>
          <a:lstStyle/>
          <a:p>
            <a:pPr marL="0" lvl="0" indent="0" algn="ctr">
              <a:spcAft>
                <a:spcPts val="1600"/>
              </a:spcAft>
              <a:buNone/>
            </a:pPr>
            <a:r>
              <a:rPr lang="en-US" sz="2800" b="1" dirty="0" err="1">
                <a:solidFill>
                  <a:srgbClr val="000000"/>
                </a:solidFill>
                <a:latin typeface="Times New Roman"/>
                <a:ea typeface="Times New Roman"/>
              </a:rPr>
              <a:t>Interactomics</a:t>
            </a:r>
            <a:r>
              <a:rPr lang="en-US" sz="2800" b="1" dirty="0">
                <a:solidFill>
                  <a:srgbClr val="000000"/>
                </a:solidFill>
                <a:latin typeface="Times New Roman"/>
                <a:ea typeface="Times New Roman"/>
              </a:rPr>
              <a:t> (the research of protein-protein interactions</a:t>
            </a:r>
            <a:r>
              <a:rPr lang="en-US" sz="2800" b="1" dirty="0" smtClean="0">
                <a:solidFill>
                  <a:srgbClr val="000000"/>
                </a:solidFill>
                <a:latin typeface="Times New Roman"/>
                <a:ea typeface="Times New Roman"/>
              </a:rPr>
              <a:t>)</a:t>
            </a:r>
            <a:endParaRPr sz="2800" b="1" dirty="0">
              <a:solidFill>
                <a:srgbClr val="000000"/>
              </a:solidFill>
              <a:latin typeface="Times New Roman" pitchFamily="18" charset="0"/>
              <a:ea typeface="Cambria"/>
              <a:cs typeface="Times New Roman" pitchFamily="18" charset="0"/>
              <a:sym typeface="Cambria"/>
            </a:endParaRPr>
          </a:p>
        </p:txBody>
      </p:sp>
      <p:sp>
        <p:nvSpPr>
          <p:cNvPr id="2" name="TextBox 1"/>
          <p:cNvSpPr txBox="1"/>
          <p:nvPr/>
        </p:nvSpPr>
        <p:spPr>
          <a:xfrm>
            <a:off x="1763689" y="4537624"/>
            <a:ext cx="5760640" cy="369332"/>
          </a:xfrm>
          <a:prstGeom prst="rect">
            <a:avLst/>
          </a:prstGeom>
          <a:noFill/>
        </p:spPr>
        <p:txBody>
          <a:bodyPr wrap="square" rtlCol="0">
            <a:spAutoFit/>
          </a:bodyPr>
          <a:lstStyle/>
          <a:p>
            <a:pPr>
              <a:buClr>
                <a:srgbClr val="000000"/>
              </a:buClr>
              <a:buFont typeface="Arial"/>
              <a:buNone/>
            </a:pPr>
            <a:r>
              <a:rPr lang="en-US" b="1" kern="0" dirty="0">
                <a:solidFill>
                  <a:srgbClr val="000000"/>
                </a:solidFill>
                <a:latin typeface="Times New Roman" pitchFamily="18" charset="0"/>
                <a:cs typeface="Times New Roman" pitchFamily="18" charset="0"/>
                <a:sym typeface="Arial"/>
              </a:rPr>
              <a:t>Lecturer and creator: PhD </a:t>
            </a:r>
            <a:r>
              <a:rPr lang="en-US" b="1" kern="0" dirty="0" err="1">
                <a:solidFill>
                  <a:srgbClr val="000000"/>
                </a:solidFill>
                <a:latin typeface="Times New Roman" pitchFamily="18" charset="0"/>
                <a:cs typeface="Times New Roman" pitchFamily="18" charset="0"/>
                <a:sym typeface="Arial"/>
              </a:rPr>
              <a:t>Pinsky</a:t>
            </a:r>
            <a:r>
              <a:rPr lang="en-US" b="1" kern="0" dirty="0">
                <a:solidFill>
                  <a:srgbClr val="000000"/>
                </a:solidFill>
                <a:latin typeface="Times New Roman" pitchFamily="18" charset="0"/>
                <a:cs typeface="Times New Roman" pitchFamily="18" charset="0"/>
                <a:sym typeface="Arial"/>
              </a:rPr>
              <a:t> </a:t>
            </a:r>
            <a:r>
              <a:rPr lang="en-US" b="1" kern="0" dirty="0" err="1">
                <a:solidFill>
                  <a:srgbClr val="000000"/>
                </a:solidFill>
                <a:latin typeface="Times New Roman" pitchFamily="18" charset="0"/>
                <a:cs typeface="Times New Roman" pitchFamily="18" charset="0"/>
                <a:sym typeface="Arial"/>
              </a:rPr>
              <a:t>Ilya</a:t>
            </a:r>
            <a:r>
              <a:rPr lang="en-US" b="1" kern="0" dirty="0">
                <a:solidFill>
                  <a:srgbClr val="000000"/>
                </a:solidFill>
                <a:latin typeface="Times New Roman" pitchFamily="18" charset="0"/>
                <a:cs typeface="Times New Roman" pitchFamily="18" charset="0"/>
                <a:sym typeface="Arial"/>
              </a:rPr>
              <a:t> </a:t>
            </a:r>
            <a:r>
              <a:rPr lang="en-US" b="1" kern="0" dirty="0" err="1">
                <a:solidFill>
                  <a:srgbClr val="000000"/>
                </a:solidFill>
                <a:latin typeface="Times New Roman" pitchFamily="18" charset="0"/>
                <a:cs typeface="Times New Roman" pitchFamily="18" charset="0"/>
                <a:sym typeface="Arial"/>
              </a:rPr>
              <a:t>Vladimirovich</a:t>
            </a:r>
            <a:endParaRPr lang="ru-RU" b="1" kern="0" dirty="0">
              <a:solidFill>
                <a:srgbClr val="000000"/>
              </a:solidFill>
              <a:latin typeface="Times New Roman" pitchFamily="18" charset="0"/>
              <a:cs typeface="Times New Roman" pitchFamily="18" charset="0"/>
              <a:sym typeface="Aria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92696"/>
            <a:ext cx="2075682" cy="220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326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064895" cy="554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5824" y="5750004"/>
            <a:ext cx="8496944" cy="1107996"/>
          </a:xfrm>
          <a:prstGeom prst="rect">
            <a:avLst/>
          </a:prstGeom>
          <a:noFill/>
        </p:spPr>
        <p:txBody>
          <a:bodyPr wrap="square" rtlCol="0">
            <a:spAutoFit/>
          </a:bodyPr>
          <a:lstStyle/>
          <a:p>
            <a:pPr algn="just"/>
            <a:r>
              <a:rPr lang="en-US" sz="1600" b="1" dirty="0" smtClean="0">
                <a:latin typeface="Times New Roman" pitchFamily="18" charset="0"/>
                <a:cs typeface="Times New Roman" pitchFamily="18" charset="0"/>
              </a:rPr>
              <a:t>Surface </a:t>
            </a:r>
            <a:r>
              <a:rPr lang="en-US" sz="1600" b="1" dirty="0" err="1" smtClean="0">
                <a:latin typeface="Times New Roman" pitchFamily="18" charset="0"/>
                <a:cs typeface="Times New Roman" pitchFamily="18" charset="0"/>
              </a:rPr>
              <a:t>plasmon</a:t>
            </a:r>
            <a:r>
              <a:rPr lang="en-US" sz="1600" b="1" dirty="0" smtClean="0">
                <a:latin typeface="Times New Roman" pitchFamily="18" charset="0"/>
                <a:cs typeface="Times New Roman" pitchFamily="18" charset="0"/>
              </a:rPr>
              <a:t> resonance (SPR).</a:t>
            </a:r>
          </a:p>
          <a:p>
            <a:pPr algn="just"/>
            <a:r>
              <a:rPr lang="en-US" sz="1600" dirty="0" err="1" smtClean="0">
                <a:latin typeface="Times New Roman" pitchFamily="18" charset="0"/>
                <a:cs typeface="Times New Roman" pitchFamily="18" charset="0"/>
              </a:rPr>
              <a:t>SariSabban</a:t>
            </a:r>
            <a:r>
              <a:rPr lang="en-US"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Sabban</a:t>
            </a:r>
            <a:r>
              <a:rPr lang="en-US" sz="1600" dirty="0" smtClean="0">
                <a:latin typeface="Times New Roman" pitchFamily="18" charset="0"/>
                <a:cs typeface="Times New Roman" pitchFamily="18" charset="0"/>
              </a:rPr>
              <a:t>, Sari (2011) Development of an in vitro model system for studying the interaction of </a:t>
            </a:r>
            <a:r>
              <a:rPr lang="en-US" sz="1600" dirty="0" err="1" smtClean="0">
                <a:latin typeface="Times New Roman" pitchFamily="18" charset="0"/>
                <a:cs typeface="Times New Roman" pitchFamily="18" charset="0"/>
              </a:rPr>
              <a:t>Equus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caballus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IgE</a:t>
            </a:r>
            <a:r>
              <a:rPr lang="en-US" sz="1600" dirty="0" smtClean="0">
                <a:latin typeface="Times New Roman" pitchFamily="18" charset="0"/>
                <a:cs typeface="Times New Roman" pitchFamily="18" charset="0"/>
              </a:rPr>
              <a:t> with its high- affinity </a:t>
            </a:r>
            <a:r>
              <a:rPr lang="en-US" sz="1600" dirty="0" err="1" smtClean="0">
                <a:latin typeface="Times New Roman" pitchFamily="18" charset="0"/>
                <a:cs typeface="Times New Roman" pitchFamily="18" charset="0"/>
              </a:rPr>
              <a:t>FcεRI</a:t>
            </a:r>
            <a:r>
              <a:rPr lang="en-US" sz="1600" dirty="0" smtClean="0">
                <a:latin typeface="Times New Roman" pitchFamily="18" charset="0"/>
                <a:cs typeface="Times New Roman" pitchFamily="18" charset="0"/>
              </a:rPr>
              <a:t> receptor (PhD thesis), The University of Sheffield</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4112572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8128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475656" y="5733256"/>
            <a:ext cx="4572000" cy="646331"/>
          </a:xfrm>
          <a:prstGeom prst="rect">
            <a:avLst/>
          </a:prstGeom>
        </p:spPr>
        <p:txBody>
          <a:bodyPr>
            <a:spAutoFit/>
          </a:bodyPr>
          <a:lstStyle/>
          <a:p>
            <a:r>
              <a:rPr lang="en-US" dirty="0" smtClean="0"/>
              <a:t>Fluorescence Spectroscopy </a:t>
            </a:r>
          </a:p>
          <a:p>
            <a:r>
              <a:rPr lang="en-US" dirty="0" smtClean="0"/>
              <a:t>youtube.com</a:t>
            </a:r>
            <a:endParaRPr lang="ru-RU" dirty="0"/>
          </a:p>
        </p:txBody>
      </p:sp>
    </p:spTree>
    <p:extLst>
      <p:ext uri="{BB962C8B-B14F-4D97-AF65-F5344CB8AC3E}">
        <p14:creationId xmlns:p14="http://schemas.microsoft.com/office/powerpoint/2010/main" val="152062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upload.wikimedia.org/wikipedia/commons/thumb/b/bc/Proteolytic_cleavage_of_a_Dual-GFP_fusion_FRET-pair.png/250px-Proteolytic_cleavage_of_a_Dual-GFP_fusion_FRET-pa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2656"/>
            <a:ext cx="3384376" cy="6192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3068960"/>
            <a:ext cx="3384376" cy="3293209"/>
          </a:xfrm>
          <a:prstGeom prst="rect">
            <a:avLst/>
          </a:prstGeom>
          <a:noFill/>
        </p:spPr>
        <p:txBody>
          <a:bodyPr wrap="square" rtlCol="0">
            <a:spAutoFit/>
          </a:bodyPr>
          <a:lstStyle/>
          <a:p>
            <a:pPr algn="just"/>
            <a:r>
              <a:rPr lang="en-US" sz="1600" b="1" dirty="0" smtClean="0">
                <a:latin typeface="Times New Roman" pitchFamily="18" charset="0"/>
                <a:cs typeface="Times New Roman" pitchFamily="18" charset="0"/>
              </a:rPr>
              <a:t>FRET</a:t>
            </a:r>
            <a:r>
              <a:rPr lang="en-US" sz="1600" dirty="0" smtClean="0">
                <a:latin typeface="Times New Roman" pitchFamily="18" charset="0"/>
                <a:cs typeface="Times New Roman" pitchFamily="18" charset="0"/>
              </a:rPr>
              <a:t> (</a:t>
            </a:r>
            <a:r>
              <a:rPr lang="en-US" sz="1600" b="1" dirty="0">
                <a:solidFill>
                  <a:srgbClr val="202122"/>
                </a:solidFill>
                <a:latin typeface="Times New Roman" pitchFamily="18" charset="0"/>
                <a:cs typeface="Times New Roman" pitchFamily="18" charset="0"/>
              </a:rPr>
              <a:t>fluorescence resonance energy transfer</a:t>
            </a:r>
            <a:r>
              <a:rPr lang="en-US" sz="16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If the linker is intact, excitation at the absorbance wavelength of CFP (414nm) causes emission by YFP (525nm) due to FRET. If the linker is cleaved by a protease, FRET is abolished and emission is at the CFP wavelength (475nm).</a:t>
            </a:r>
          </a:p>
          <a:p>
            <a:pPr algn="just"/>
            <a:r>
              <a:rPr lang="en-US" sz="1600" dirty="0" smtClean="0">
                <a:latin typeface="Times New Roman" pitchFamily="18" charset="0"/>
                <a:cs typeface="Times New Roman" pitchFamily="18" charset="0"/>
              </a:rPr>
              <a:t>https://en.wikipedia.org/wiki/F%C3%B6rster_resonance_energy_transfer#/media/File:Proteolytic_cleavage_of_a_Dual-GFP_fusion_FRET-pair.png</a:t>
            </a:r>
            <a:endParaRPr lang="ru-RU" sz="1600" dirty="0">
              <a:latin typeface="Times New Roman" pitchFamily="18" charset="0"/>
              <a:cs typeface="Times New Roman" pitchFamily="18" charset="0"/>
            </a:endParaRPr>
          </a:p>
        </p:txBody>
      </p:sp>
      <p:pic>
        <p:nvPicPr>
          <p:cNvPr id="8199" name="Picture 7" descr="https://upload.wikimedia.org/wikipedia/commons/thumb/5/5a/FRET_Jablonski_diagram.svg/220px-FRET_Jablonski_diagra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6104"/>
            <a:ext cx="266429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26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583264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63688" y="4869160"/>
            <a:ext cx="4572000" cy="646331"/>
          </a:xfrm>
          <a:prstGeom prst="rect">
            <a:avLst/>
          </a:prstGeom>
        </p:spPr>
        <p:txBody>
          <a:bodyPr>
            <a:spAutoFit/>
          </a:bodyPr>
          <a:lstStyle/>
          <a:p>
            <a:r>
              <a:rPr lang="en-US" b="1" dirty="0" smtClean="0"/>
              <a:t>Fluorescence Lifetime Imaging (FLIM)</a:t>
            </a:r>
          </a:p>
          <a:p>
            <a:r>
              <a:rPr lang="en-US" dirty="0" smtClean="0"/>
              <a:t>olympusconfocal.com</a:t>
            </a:r>
            <a:endParaRPr lang="ru-RU" dirty="0"/>
          </a:p>
        </p:txBody>
      </p:sp>
    </p:spTree>
    <p:extLst>
      <p:ext uri="{BB962C8B-B14F-4D97-AF65-F5344CB8AC3E}">
        <p14:creationId xmlns:p14="http://schemas.microsoft.com/office/powerpoint/2010/main" val="1228156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332656"/>
            <a:ext cx="6502400"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15616" y="6021288"/>
            <a:ext cx="4572000" cy="646331"/>
          </a:xfrm>
          <a:prstGeom prst="rect">
            <a:avLst/>
          </a:prstGeom>
        </p:spPr>
        <p:txBody>
          <a:bodyPr>
            <a:spAutoFit/>
          </a:bodyPr>
          <a:lstStyle/>
          <a:p>
            <a:r>
              <a:rPr lang="en-US" b="1" dirty="0" smtClean="0"/>
              <a:t>Fluorescence Microscopy</a:t>
            </a:r>
          </a:p>
          <a:p>
            <a:r>
              <a:rPr lang="en-US" dirty="0" smtClean="0"/>
              <a:t>bitesizebio.com</a:t>
            </a:r>
            <a:endParaRPr lang="ru-RU" dirty="0"/>
          </a:p>
        </p:txBody>
      </p:sp>
    </p:spTree>
    <p:extLst>
      <p:ext uri="{BB962C8B-B14F-4D97-AF65-F5344CB8AC3E}">
        <p14:creationId xmlns:p14="http://schemas.microsoft.com/office/powerpoint/2010/main" val="1065760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80" y="116632"/>
            <a:ext cx="7010400"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7584" y="6021288"/>
            <a:ext cx="4572000" cy="646331"/>
          </a:xfrm>
          <a:prstGeom prst="rect">
            <a:avLst/>
          </a:prstGeom>
        </p:spPr>
        <p:txBody>
          <a:bodyPr>
            <a:spAutoFit/>
          </a:bodyPr>
          <a:lstStyle/>
          <a:p>
            <a:r>
              <a:rPr lang="en-US" b="1" dirty="0" smtClean="0"/>
              <a:t>Protein–Protein Docking </a:t>
            </a:r>
            <a:r>
              <a:rPr lang="en-US" dirty="0" smtClean="0"/>
              <a:t>- </a:t>
            </a:r>
            <a:r>
              <a:rPr lang="en-US" dirty="0" err="1" smtClean="0"/>
              <a:t>Profacgen</a:t>
            </a:r>
            <a:endParaRPr lang="en-US" dirty="0" smtClean="0"/>
          </a:p>
          <a:p>
            <a:r>
              <a:rPr lang="en-US" dirty="0" smtClean="0"/>
              <a:t>profacgen.com</a:t>
            </a:r>
            <a:endParaRPr lang="ru-RU" dirty="0"/>
          </a:p>
        </p:txBody>
      </p:sp>
    </p:spTree>
    <p:extLst>
      <p:ext uri="{BB962C8B-B14F-4D97-AF65-F5344CB8AC3E}">
        <p14:creationId xmlns:p14="http://schemas.microsoft.com/office/powerpoint/2010/main" val="4154991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60648"/>
            <a:ext cx="2856905" cy="592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69896" y="6309320"/>
            <a:ext cx="7678568" cy="338554"/>
          </a:xfrm>
          <a:prstGeom prst="rect">
            <a:avLst/>
          </a:prstGeom>
        </p:spPr>
        <p:txBody>
          <a:bodyPr wrap="square">
            <a:spAutoFit/>
          </a:bodyPr>
          <a:lstStyle/>
          <a:p>
            <a:pPr algn="just"/>
            <a:r>
              <a:rPr lang="en-US" sz="1600" dirty="0" err="1" smtClean="0">
                <a:latin typeface="Times New Roman" pitchFamily="18" charset="0"/>
                <a:cs typeface="Times New Roman" pitchFamily="18" charset="0"/>
              </a:rPr>
              <a:t>Varsha</a:t>
            </a:r>
            <a:r>
              <a:rPr lang="en-US" sz="1600" dirty="0" smtClean="0">
                <a:latin typeface="Times New Roman" pitchFamily="18" charset="0"/>
                <a:cs typeface="Times New Roman" pitchFamily="18" charset="0"/>
              </a:rPr>
              <a:t> D. </a:t>
            </a:r>
            <a:r>
              <a:rPr lang="en-US" sz="1600" dirty="0" err="1" smtClean="0">
                <a:latin typeface="Times New Roman" pitchFamily="18" charset="0"/>
                <a:cs typeface="Times New Roman" pitchFamily="18" charset="0"/>
              </a:rPr>
              <a:t>Badal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Petras</a:t>
            </a:r>
            <a:r>
              <a:rPr lang="en-US" sz="1600" dirty="0" smtClean="0">
                <a:latin typeface="Times New Roman" pitchFamily="18" charset="0"/>
                <a:cs typeface="Times New Roman" pitchFamily="18" charset="0"/>
              </a:rPr>
              <a:t> J. </a:t>
            </a:r>
            <a:r>
              <a:rPr lang="en-US" sz="1600" dirty="0" err="1" smtClean="0">
                <a:latin typeface="Times New Roman" pitchFamily="18" charset="0"/>
                <a:cs typeface="Times New Roman" pitchFamily="18" charset="0"/>
              </a:rPr>
              <a:t>Kundrotas</a:t>
            </a:r>
            <a:r>
              <a:rPr lang="en-US"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Ilya</a:t>
            </a:r>
            <a:r>
              <a:rPr lang="en-US" sz="1600" dirty="0" smtClean="0">
                <a:latin typeface="Times New Roman" pitchFamily="18" charset="0"/>
                <a:cs typeface="Times New Roman" pitchFamily="18" charset="0"/>
              </a:rPr>
              <a:t> A. </a:t>
            </a:r>
            <a:r>
              <a:rPr lang="en-US" sz="1600" dirty="0" err="1" smtClean="0">
                <a:latin typeface="Times New Roman" pitchFamily="18" charset="0"/>
                <a:cs typeface="Times New Roman" pitchFamily="18" charset="0"/>
              </a:rPr>
              <a:t>Vakser</a:t>
            </a:r>
            <a:r>
              <a:rPr lang="en-US" sz="1600" dirty="0" smtClean="0">
                <a:latin typeface="Times New Roman" pitchFamily="18" charset="0"/>
                <a:cs typeface="Times New Roman" pitchFamily="18" charset="0"/>
              </a:rPr>
              <a:t> - </a:t>
            </a:r>
            <a:r>
              <a:rPr lang="en-US" sz="1600" b="1" dirty="0" smtClean="0">
                <a:latin typeface="Times New Roman" pitchFamily="18" charset="0"/>
                <a:cs typeface="Times New Roman" pitchFamily="18" charset="0"/>
              </a:rPr>
              <a:t>Text Mining for Protein Docking</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86681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20891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99592" y="5013176"/>
            <a:ext cx="7200800" cy="646331"/>
          </a:xfrm>
          <a:prstGeom prst="rect">
            <a:avLst/>
          </a:prstGeom>
        </p:spPr>
        <p:txBody>
          <a:bodyPr wrap="square">
            <a:spAutoFit/>
          </a:bodyPr>
          <a:lstStyle/>
          <a:p>
            <a:r>
              <a:rPr lang="en-US" dirty="0" smtClean="0"/>
              <a:t>https://en.wikipedia.org/wiki/Protein%E2%80%93protein_interaction#/media/File:Sarkar&amp;Saha_Figure1A.png</a:t>
            </a:r>
            <a:endParaRPr lang="ru-RU" dirty="0"/>
          </a:p>
        </p:txBody>
      </p:sp>
    </p:spTree>
    <p:extLst>
      <p:ext uri="{BB962C8B-B14F-4D97-AF65-F5344CB8AC3E}">
        <p14:creationId xmlns:p14="http://schemas.microsoft.com/office/powerpoint/2010/main" val="111285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19" y="692696"/>
            <a:ext cx="731144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91580" y="4581128"/>
            <a:ext cx="7632848" cy="1292662"/>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protein-protein interactions are displayed in a signed network that describes what type of interactions that are taking place.</a:t>
            </a:r>
          </a:p>
          <a:p>
            <a:pPr algn="just"/>
            <a:r>
              <a:rPr lang="en-US" sz="1400" dirty="0" smtClean="0"/>
              <a:t>Bernd Fischer, Thomas </a:t>
            </a:r>
            <a:r>
              <a:rPr lang="en-US" sz="1400" dirty="0" err="1" smtClean="0"/>
              <a:t>Sandmann</a:t>
            </a:r>
            <a:r>
              <a:rPr lang="en-US" sz="1400" dirty="0" smtClean="0"/>
              <a:t>, Thomas Horn, Maximilian </a:t>
            </a:r>
            <a:r>
              <a:rPr lang="en-US" sz="1400" dirty="0" err="1" smtClean="0"/>
              <a:t>Billmann</a:t>
            </a:r>
            <a:r>
              <a:rPr lang="en-US" sz="1400" dirty="0" smtClean="0"/>
              <a:t>, </a:t>
            </a:r>
            <a:r>
              <a:rPr lang="en-US" sz="1400" dirty="0" err="1" smtClean="0"/>
              <a:t>Varun</a:t>
            </a:r>
            <a:r>
              <a:rPr lang="en-US" sz="1400" dirty="0" smtClean="0"/>
              <a:t> </a:t>
            </a:r>
            <a:r>
              <a:rPr lang="en-US" sz="1400" dirty="0" err="1" smtClean="0"/>
              <a:t>Chaudhary</a:t>
            </a:r>
            <a:r>
              <a:rPr lang="en-US" sz="1400" dirty="0" smtClean="0"/>
              <a:t>, Wolfgang Huber, Michael Boutros - A map of directional genetic interactions in a metazoan cell </a:t>
            </a:r>
            <a:r>
              <a:rPr lang="en-US" sz="1400" dirty="0" err="1" smtClean="0"/>
              <a:t>eLife</a:t>
            </a:r>
            <a:r>
              <a:rPr lang="en-US" sz="1400" dirty="0" smtClean="0"/>
              <a:t> Sciences DOI 10.7554/eLife.05464 http://elifesciences.org/content/4/e05464.abstract</a:t>
            </a:r>
            <a:endParaRPr lang="ru-RU" sz="1400" dirty="0"/>
          </a:p>
        </p:txBody>
      </p:sp>
    </p:spTree>
    <p:extLst>
      <p:ext uri="{BB962C8B-B14F-4D97-AF65-F5344CB8AC3E}">
        <p14:creationId xmlns:p14="http://schemas.microsoft.com/office/powerpoint/2010/main" val="2150239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Phylogenetic tre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25518"/>
            <a:ext cx="8231335"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47664" y="5517232"/>
            <a:ext cx="4572000" cy="646331"/>
          </a:xfrm>
          <a:prstGeom prst="rect">
            <a:avLst/>
          </a:prstGeom>
        </p:spPr>
        <p:txBody>
          <a:bodyPr>
            <a:spAutoFit/>
          </a:bodyPr>
          <a:lstStyle/>
          <a:p>
            <a:r>
              <a:rPr lang="en-US" b="1" dirty="0" smtClean="0"/>
              <a:t>Phylogenetic tree</a:t>
            </a:r>
          </a:p>
          <a:p>
            <a:r>
              <a:rPr lang="en-US" dirty="0" smtClean="0"/>
              <a:t>en.wikipedia.org</a:t>
            </a:r>
            <a:endParaRPr lang="ru-RU" dirty="0"/>
          </a:p>
        </p:txBody>
      </p:sp>
    </p:spTree>
    <p:extLst>
      <p:ext uri="{BB962C8B-B14F-4D97-AF65-F5344CB8AC3E}">
        <p14:creationId xmlns:p14="http://schemas.microsoft.com/office/powerpoint/2010/main" val="4817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700" y="284175"/>
            <a:ext cx="8520600" cy="1072792"/>
          </a:xfrm>
        </p:spPr>
        <p:txBody>
          <a:bodyPr>
            <a:normAutofit/>
          </a:bodyPr>
          <a:lstStyle/>
          <a:p>
            <a:pPr lvl="0"/>
            <a:r>
              <a:rPr lang="en-US" b="1" dirty="0">
                <a:latin typeface="Cambria"/>
                <a:ea typeface="Cambria"/>
                <a:cs typeface="Cambria"/>
                <a:sym typeface="Cambria"/>
              </a:rPr>
              <a:t>LEARNING OUTCOMES</a:t>
            </a:r>
            <a:br>
              <a:rPr lang="en-US" b="1" dirty="0">
                <a:latin typeface="Cambria"/>
                <a:ea typeface="Cambria"/>
                <a:cs typeface="Cambria"/>
                <a:sym typeface="Cambria"/>
              </a:rPr>
            </a:br>
            <a:r>
              <a:rPr lang="en-US" b="1" dirty="0">
                <a:latin typeface="Cambria"/>
                <a:ea typeface="Cambria"/>
                <a:cs typeface="Cambria"/>
                <a:sym typeface="Cambria"/>
              </a:rPr>
              <a:t>As a result of the lesson you will be able to:</a:t>
            </a:r>
            <a:endParaRPr lang="ru-RU" dirty="0"/>
          </a:p>
        </p:txBody>
      </p:sp>
      <p:sp>
        <p:nvSpPr>
          <p:cNvPr id="3" name="Текст 2"/>
          <p:cNvSpPr>
            <a:spLocks noGrp="1"/>
          </p:cNvSpPr>
          <p:nvPr>
            <p:ph type="body" idx="1"/>
          </p:nvPr>
        </p:nvSpPr>
        <p:spPr/>
        <p:txBody>
          <a:bodyPr/>
          <a:lstStyle/>
          <a:p>
            <a:pPr algn="just"/>
            <a:r>
              <a:rPr lang="en-US" dirty="0">
                <a:solidFill>
                  <a:srgbClr val="000000"/>
                </a:solidFill>
                <a:latin typeface="Times New Roman"/>
                <a:ea typeface="Times New Roman"/>
                <a:cs typeface="Times New Roman"/>
              </a:rPr>
              <a:t>1. Give the definition to the terms “</a:t>
            </a:r>
            <a:r>
              <a:rPr lang="en-US" dirty="0" err="1">
                <a:solidFill>
                  <a:srgbClr val="000000"/>
                </a:solidFill>
                <a:latin typeface="Times New Roman"/>
                <a:ea typeface="Times New Roman"/>
                <a:cs typeface="Times New Roman"/>
              </a:rPr>
              <a:t>interactome</a:t>
            </a:r>
            <a:r>
              <a:rPr lang="en-US" dirty="0">
                <a:solidFill>
                  <a:srgbClr val="000000"/>
                </a:solidFill>
                <a:latin typeface="Times New Roman"/>
                <a:ea typeface="Times New Roman"/>
                <a:cs typeface="Times New Roman"/>
              </a:rPr>
              <a:t>” and “</a:t>
            </a:r>
            <a:r>
              <a:rPr lang="en-US" dirty="0" err="1">
                <a:solidFill>
                  <a:srgbClr val="000000"/>
                </a:solidFill>
                <a:latin typeface="Times New Roman"/>
                <a:ea typeface="Times New Roman"/>
                <a:cs typeface="Times New Roman"/>
              </a:rPr>
              <a:t>interactomics</a:t>
            </a:r>
            <a:r>
              <a:rPr lang="en-US" dirty="0">
                <a:solidFill>
                  <a:srgbClr val="000000"/>
                </a:solidFill>
                <a:latin typeface="Times New Roman"/>
                <a:ea typeface="Times New Roman"/>
                <a:cs typeface="Times New Roman"/>
              </a:rPr>
              <a:t>”.</a:t>
            </a:r>
            <a:endParaRPr lang="ru-RU" sz="1600" dirty="0">
              <a:latin typeface="Calibri"/>
              <a:ea typeface="Calibri"/>
              <a:cs typeface="Times New Roman"/>
            </a:endParaRPr>
          </a:p>
          <a:p>
            <a:pPr algn="just"/>
            <a:r>
              <a:rPr lang="en-US" dirty="0">
                <a:solidFill>
                  <a:srgbClr val="000000"/>
                </a:solidFill>
                <a:latin typeface="Times New Roman"/>
                <a:ea typeface="Times New Roman"/>
                <a:cs typeface="Times New Roman"/>
              </a:rPr>
              <a:t>2. Characterize the experimental methods of </a:t>
            </a:r>
            <a:r>
              <a:rPr lang="en-US" dirty="0" err="1">
                <a:solidFill>
                  <a:srgbClr val="000000"/>
                </a:solidFill>
                <a:latin typeface="Times New Roman"/>
                <a:ea typeface="Times New Roman"/>
                <a:cs typeface="Times New Roman"/>
              </a:rPr>
              <a:t>interactomics</a:t>
            </a:r>
            <a:r>
              <a:rPr lang="en-US" dirty="0">
                <a:solidFill>
                  <a:srgbClr val="000000"/>
                </a:solidFill>
                <a:latin typeface="Times New Roman"/>
                <a:ea typeface="Times New Roman"/>
                <a:cs typeface="Times New Roman"/>
              </a:rPr>
              <a:t>: yeast two-hybrid system (Y2H-assays), phage display, solid phase affinity chromatography, molecular fishing on the chip of optical biosensor, mass-spectrometry and microscopic methods. Give the specific examples. </a:t>
            </a:r>
            <a:endParaRPr lang="ru-RU" sz="1600" dirty="0">
              <a:latin typeface="Calibri"/>
              <a:ea typeface="Calibri"/>
              <a:cs typeface="Times New Roman"/>
            </a:endParaRPr>
          </a:p>
          <a:p>
            <a:r>
              <a:rPr lang="en-US" dirty="0">
                <a:solidFill>
                  <a:srgbClr val="000000"/>
                </a:solidFill>
                <a:latin typeface="Times New Roman"/>
                <a:ea typeface="Times New Roman"/>
              </a:rPr>
              <a:t>3. Analyze and compare the </a:t>
            </a:r>
            <a:r>
              <a:rPr lang="en-US" dirty="0" err="1">
                <a:solidFill>
                  <a:srgbClr val="000000"/>
                </a:solidFill>
                <a:latin typeface="Times New Roman"/>
                <a:ea typeface="Times New Roman"/>
              </a:rPr>
              <a:t>bioinformatical</a:t>
            </a:r>
            <a:r>
              <a:rPr lang="en-US" dirty="0">
                <a:solidFill>
                  <a:srgbClr val="000000"/>
                </a:solidFill>
                <a:latin typeface="Times New Roman"/>
                <a:ea typeface="Times New Roman"/>
              </a:rPr>
              <a:t> methods of </a:t>
            </a:r>
            <a:r>
              <a:rPr lang="en-US" dirty="0" err="1">
                <a:solidFill>
                  <a:srgbClr val="000000"/>
                </a:solidFill>
                <a:latin typeface="Times New Roman"/>
                <a:ea typeface="Times New Roman"/>
              </a:rPr>
              <a:t>interactomics</a:t>
            </a:r>
            <a:r>
              <a:rPr lang="en-US" dirty="0">
                <a:solidFill>
                  <a:srgbClr val="000000"/>
                </a:solidFill>
                <a:latin typeface="Times New Roman"/>
                <a:ea typeface="Times New Roman"/>
              </a:rPr>
              <a:t>: phylogenetic trees, interaction networks and etc.</a:t>
            </a:r>
            <a:endParaRPr lang="ru-RU" dirty="0"/>
          </a:p>
        </p:txBody>
      </p:sp>
    </p:spTree>
    <p:extLst>
      <p:ext uri="{BB962C8B-B14F-4D97-AF65-F5344CB8AC3E}">
        <p14:creationId xmlns:p14="http://schemas.microsoft.com/office/powerpoint/2010/main" val="2156070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18057"/>
          </a:xfrm>
        </p:spPr>
        <p:txBody>
          <a:bodyPr>
            <a:normAutofit fontScale="90000"/>
          </a:bodyPr>
          <a:lstStyle/>
          <a:p>
            <a:r>
              <a:rPr lang="en-US" sz="2800" b="1" dirty="0" smtClean="0">
                <a:latin typeface="Times New Roman" pitchFamily="18" charset="0"/>
                <a:cs typeface="Times New Roman" pitchFamily="18" charset="0"/>
              </a:rPr>
              <a:t>References</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457200" y="908721"/>
            <a:ext cx="8229600" cy="5217444"/>
          </a:xfrm>
        </p:spPr>
        <p:txBody>
          <a:bodyPr>
            <a:normAutofit fontScale="70000" lnSpcReduction="20000"/>
          </a:bodyPr>
          <a:lstStyle/>
          <a:p>
            <a:pPr marL="514350" indent="-514350" algn="just">
              <a:buFont typeface="+mj-lt"/>
              <a:buAutoNum type="arabicPeriod"/>
            </a:pPr>
            <a:r>
              <a:rPr lang="en-US" dirty="0" smtClean="0"/>
              <a:t>Wang L, </a:t>
            </a:r>
            <a:r>
              <a:rPr lang="en-US" dirty="0" err="1" smtClean="0"/>
              <a:t>Eftekhari</a:t>
            </a:r>
            <a:r>
              <a:rPr lang="en-US" dirty="0" smtClean="0"/>
              <a:t> P, </a:t>
            </a:r>
            <a:r>
              <a:rPr lang="en-US" dirty="0" err="1" smtClean="0"/>
              <a:t>Schachner</a:t>
            </a:r>
            <a:r>
              <a:rPr lang="en-US" dirty="0" smtClean="0"/>
              <a:t> D, </a:t>
            </a:r>
            <a:r>
              <a:rPr lang="en-US" dirty="0" err="1" smtClean="0"/>
              <a:t>Ignatova</a:t>
            </a:r>
            <a:r>
              <a:rPr lang="en-US" dirty="0" smtClean="0"/>
              <a:t> ID, Palme V, </a:t>
            </a:r>
            <a:r>
              <a:rPr lang="en-US" dirty="0" err="1" smtClean="0"/>
              <a:t>Schilcher</a:t>
            </a:r>
            <a:r>
              <a:rPr lang="en-US" dirty="0" smtClean="0"/>
              <a:t> N, </a:t>
            </a:r>
            <a:r>
              <a:rPr lang="en-US" dirty="0" err="1" smtClean="0"/>
              <a:t>Ladurner</a:t>
            </a:r>
            <a:r>
              <a:rPr lang="en-US" dirty="0" smtClean="0"/>
              <a:t> A, </a:t>
            </a:r>
            <a:r>
              <a:rPr lang="en-US" dirty="0" err="1" smtClean="0"/>
              <a:t>Heiss</a:t>
            </a:r>
            <a:r>
              <a:rPr lang="en-US" dirty="0" smtClean="0"/>
              <a:t> EH, </a:t>
            </a:r>
            <a:r>
              <a:rPr lang="en-US" dirty="0" err="1" smtClean="0"/>
              <a:t>Stangl</a:t>
            </a:r>
            <a:r>
              <a:rPr lang="en-US" dirty="0" smtClean="0"/>
              <a:t> H, </a:t>
            </a:r>
            <a:r>
              <a:rPr lang="en-US" dirty="0" err="1" smtClean="0"/>
              <a:t>Dirsch</a:t>
            </a:r>
            <a:r>
              <a:rPr lang="en-US" dirty="0" smtClean="0"/>
              <a:t> VM, </a:t>
            </a:r>
            <a:r>
              <a:rPr lang="en-US" dirty="0" err="1" smtClean="0"/>
              <a:t>Atanasov</a:t>
            </a:r>
            <a:r>
              <a:rPr lang="en-US" dirty="0" smtClean="0"/>
              <a:t> AG. Novel </a:t>
            </a:r>
            <a:r>
              <a:rPr lang="en-US" dirty="0" err="1" smtClean="0"/>
              <a:t>interactomics</a:t>
            </a:r>
            <a:r>
              <a:rPr lang="en-US" dirty="0" smtClean="0"/>
              <a:t> approach identifies ABCA1 as direct target of </a:t>
            </a:r>
            <a:r>
              <a:rPr lang="en-US" dirty="0" err="1" smtClean="0"/>
              <a:t>evodiamine</a:t>
            </a:r>
            <a:r>
              <a:rPr lang="en-US" dirty="0" smtClean="0"/>
              <a:t>, which increases macrophage cholesterol efflux. </a:t>
            </a:r>
            <a:r>
              <a:rPr lang="en-US" dirty="0" err="1" smtClean="0"/>
              <a:t>Sci</a:t>
            </a:r>
            <a:r>
              <a:rPr lang="en-US" dirty="0" smtClean="0"/>
              <a:t> Rep. 2018 Jul 23;8(1):11061. </a:t>
            </a:r>
            <a:r>
              <a:rPr lang="en-US" dirty="0" err="1" smtClean="0"/>
              <a:t>doi</a:t>
            </a:r>
            <a:r>
              <a:rPr lang="en-US" dirty="0" smtClean="0"/>
              <a:t>: 10.1038/s41598-018-29281-1.</a:t>
            </a:r>
          </a:p>
          <a:p>
            <a:pPr marL="514350" indent="-514350" algn="just">
              <a:buFont typeface="+mj-lt"/>
              <a:buAutoNum type="arabicPeriod"/>
            </a:pPr>
            <a:r>
              <a:rPr lang="en-US" dirty="0" smtClean="0"/>
              <a:t> Alonso-</a:t>
            </a:r>
            <a:r>
              <a:rPr lang="en-US" dirty="0" err="1" smtClean="0"/>
              <a:t>López</a:t>
            </a:r>
            <a:r>
              <a:rPr lang="en-US" dirty="0" smtClean="0"/>
              <a:t> D, Gutiérrez MA, Lopes KP, </a:t>
            </a:r>
            <a:r>
              <a:rPr lang="en-US" dirty="0" err="1" smtClean="0"/>
              <a:t>Prieto</a:t>
            </a:r>
            <a:r>
              <a:rPr lang="en-US" dirty="0" smtClean="0"/>
              <a:t> C, </a:t>
            </a:r>
            <a:r>
              <a:rPr lang="en-US" dirty="0" err="1" smtClean="0"/>
              <a:t>Santamaria</a:t>
            </a:r>
            <a:r>
              <a:rPr lang="en-US" dirty="0" smtClean="0"/>
              <a:t> R, De Las Rivas J (2016). "APID </a:t>
            </a:r>
            <a:r>
              <a:rPr lang="en-US" dirty="0" err="1" smtClean="0"/>
              <a:t>interactomes</a:t>
            </a:r>
            <a:r>
              <a:rPr lang="en-US" dirty="0" smtClean="0"/>
              <a:t>: providing proteome-based </a:t>
            </a:r>
            <a:r>
              <a:rPr lang="en-US" dirty="0" err="1" smtClean="0"/>
              <a:t>interactomes</a:t>
            </a:r>
            <a:r>
              <a:rPr lang="en-US" dirty="0" smtClean="0"/>
              <a:t> with controlled quality for multiple species and derived networks". Nucleic Acids Res. 44 (W529–35): W529–35. doi:10.1093/</a:t>
            </a:r>
            <a:r>
              <a:rPr lang="en-US" dirty="0" err="1" smtClean="0"/>
              <a:t>nar</a:t>
            </a:r>
            <a:r>
              <a:rPr lang="en-US" dirty="0" smtClean="0"/>
              <a:t>/gkw363. PMC 4987915. PMID 27131791.</a:t>
            </a:r>
          </a:p>
          <a:p>
            <a:pPr marL="514350" indent="-514350" algn="just">
              <a:buFont typeface="+mj-lt"/>
              <a:buAutoNum type="arabicPeriod"/>
            </a:pPr>
            <a:r>
              <a:rPr lang="en-US" dirty="0" smtClean="0"/>
              <a:t>Sanchez C; </a:t>
            </a:r>
            <a:r>
              <a:rPr lang="en-US" dirty="0" err="1" smtClean="0"/>
              <a:t>Lachaize</a:t>
            </a:r>
            <a:r>
              <a:rPr lang="en-US" dirty="0" smtClean="0"/>
              <a:t> C; </a:t>
            </a:r>
            <a:r>
              <a:rPr lang="en-US" dirty="0" err="1" smtClean="0"/>
              <a:t>Janody</a:t>
            </a:r>
            <a:r>
              <a:rPr lang="en-US" dirty="0" smtClean="0"/>
              <a:t> F; et al. (January 1999). "Grasping at molecular interactions and genetic networks in Drosophila melanogaster using </a:t>
            </a:r>
            <a:r>
              <a:rPr lang="en-US" dirty="0" err="1" smtClean="0"/>
              <a:t>FlyNets</a:t>
            </a:r>
            <a:r>
              <a:rPr lang="en-US" dirty="0" smtClean="0"/>
              <a:t>, an Internet database". Nucleic Acids Res. 27 (1): 89–94. doi:10.1093/</a:t>
            </a:r>
            <a:r>
              <a:rPr lang="en-US" dirty="0" err="1" smtClean="0"/>
              <a:t>nar</a:t>
            </a:r>
            <a:r>
              <a:rPr lang="en-US" dirty="0" smtClean="0"/>
              <a:t>/27.1.89. PMC 148104. PMID 9847149.</a:t>
            </a:r>
            <a:endParaRPr lang="ru-RU" dirty="0"/>
          </a:p>
        </p:txBody>
      </p:sp>
    </p:spTree>
    <p:extLst>
      <p:ext uri="{BB962C8B-B14F-4D97-AF65-F5344CB8AC3E}">
        <p14:creationId xmlns:p14="http://schemas.microsoft.com/office/powerpoint/2010/main" val="2804384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20600" cy="504056"/>
          </a:xfrm>
        </p:spPr>
        <p:txBody>
          <a:bodyPr/>
          <a:lstStyle/>
          <a:p>
            <a:pPr algn="ctr"/>
            <a:r>
              <a:rPr lang="en-US" b="1" dirty="0" smtClean="0">
                <a:latin typeface="Times New Roman" pitchFamily="18" charset="0"/>
                <a:cs typeface="Times New Roman" pitchFamily="18" charset="0"/>
              </a:rPr>
              <a:t>Definitions</a:t>
            </a:r>
            <a:endParaRPr lang="ru-RU" b="1" dirty="0">
              <a:latin typeface="Times New Roman" pitchFamily="18" charset="0"/>
              <a:cs typeface="Times New Roman" pitchFamily="18" charset="0"/>
            </a:endParaRPr>
          </a:p>
        </p:txBody>
      </p:sp>
      <p:sp>
        <p:nvSpPr>
          <p:cNvPr id="3" name="Текст 2"/>
          <p:cNvSpPr>
            <a:spLocks noGrp="1"/>
          </p:cNvSpPr>
          <p:nvPr>
            <p:ph type="body" idx="1"/>
          </p:nvPr>
        </p:nvSpPr>
        <p:spPr>
          <a:xfrm>
            <a:off x="311700" y="980728"/>
            <a:ext cx="8520600" cy="5400600"/>
          </a:xfrm>
        </p:spPr>
        <p:txBody>
          <a:bodyPr/>
          <a:lstStyle/>
          <a:p>
            <a:pPr algn="just"/>
            <a:r>
              <a:rPr lang="en-US" b="1" dirty="0" err="1">
                <a:solidFill>
                  <a:srgbClr val="202124"/>
                </a:solidFill>
                <a:latin typeface="Times New Roman" pitchFamily="18" charset="0"/>
                <a:cs typeface="Times New Roman" pitchFamily="18" charset="0"/>
              </a:rPr>
              <a:t>Interactomics</a:t>
            </a:r>
            <a:r>
              <a:rPr lang="en-US" dirty="0">
                <a:solidFill>
                  <a:srgbClr val="202124"/>
                </a:solidFill>
                <a:latin typeface="Times New Roman" pitchFamily="18" charset="0"/>
                <a:cs typeface="Times New Roman" pitchFamily="18" charset="0"/>
              </a:rPr>
              <a:t> is a discipline at the intersection of </a:t>
            </a:r>
            <a:r>
              <a:rPr lang="en-US" b="1" dirty="0">
                <a:solidFill>
                  <a:srgbClr val="202124"/>
                </a:solidFill>
                <a:latin typeface="Times New Roman" pitchFamily="18" charset="0"/>
                <a:cs typeface="Times New Roman" pitchFamily="18" charset="0"/>
              </a:rPr>
              <a:t>bioinformatics</a:t>
            </a:r>
            <a:r>
              <a:rPr lang="en-US" dirty="0">
                <a:solidFill>
                  <a:srgbClr val="202124"/>
                </a:solidFill>
                <a:latin typeface="Times New Roman" pitchFamily="18" charset="0"/>
                <a:cs typeface="Times New Roman" pitchFamily="18" charset="0"/>
              </a:rPr>
              <a:t> and </a:t>
            </a:r>
            <a:r>
              <a:rPr lang="en-US" b="1" dirty="0">
                <a:solidFill>
                  <a:srgbClr val="202124"/>
                </a:solidFill>
                <a:latin typeface="Times New Roman" pitchFamily="18" charset="0"/>
                <a:cs typeface="Times New Roman" pitchFamily="18" charset="0"/>
              </a:rPr>
              <a:t>biology</a:t>
            </a:r>
            <a:r>
              <a:rPr lang="en-US" dirty="0">
                <a:solidFill>
                  <a:srgbClr val="202124"/>
                </a:solidFill>
                <a:latin typeface="Times New Roman" pitchFamily="18" charset="0"/>
                <a:cs typeface="Times New Roman" pitchFamily="18" charset="0"/>
              </a:rPr>
              <a:t> that deals with studying both the </a:t>
            </a:r>
            <a:r>
              <a:rPr lang="en-US" b="1" dirty="0">
                <a:solidFill>
                  <a:srgbClr val="202124"/>
                </a:solidFill>
                <a:latin typeface="Times New Roman" pitchFamily="18" charset="0"/>
                <a:cs typeface="Times New Roman" pitchFamily="18" charset="0"/>
              </a:rPr>
              <a:t>interactions</a:t>
            </a:r>
            <a:r>
              <a:rPr lang="en-US" dirty="0">
                <a:solidFill>
                  <a:srgbClr val="202124"/>
                </a:solidFill>
                <a:latin typeface="Times New Roman" pitchFamily="18" charset="0"/>
                <a:cs typeface="Times New Roman" pitchFamily="18" charset="0"/>
              </a:rPr>
              <a:t> and the </a:t>
            </a:r>
            <a:r>
              <a:rPr lang="en-US" b="1" dirty="0">
                <a:solidFill>
                  <a:srgbClr val="202124"/>
                </a:solidFill>
                <a:latin typeface="Times New Roman" pitchFamily="18" charset="0"/>
                <a:cs typeface="Times New Roman" pitchFamily="18" charset="0"/>
              </a:rPr>
              <a:t>consequences</a:t>
            </a:r>
            <a:r>
              <a:rPr lang="en-US" dirty="0">
                <a:solidFill>
                  <a:srgbClr val="202124"/>
                </a:solidFill>
                <a:latin typeface="Times New Roman" pitchFamily="18" charset="0"/>
                <a:cs typeface="Times New Roman" pitchFamily="18" charset="0"/>
              </a:rPr>
              <a:t> of those interactions between and among proteins, and other molecules within a cell</a:t>
            </a:r>
            <a:r>
              <a:rPr lang="en-US" dirty="0" smtClean="0">
                <a:solidFill>
                  <a:srgbClr val="202124"/>
                </a:solidFill>
                <a:latin typeface="Times New Roman" pitchFamily="18" charset="0"/>
                <a:cs typeface="Times New Roman" pitchFamily="18" charset="0"/>
              </a:rPr>
              <a:t>. </a:t>
            </a:r>
          </a:p>
          <a:p>
            <a:pPr algn="just"/>
            <a:r>
              <a:rPr lang="en-US" dirty="0">
                <a:latin typeface="Times New Roman" pitchFamily="18" charset="0"/>
                <a:cs typeface="Times New Roman" pitchFamily="18" charset="0"/>
              </a:rPr>
              <a:t>In molecular biology, an </a:t>
            </a:r>
            <a:r>
              <a:rPr lang="en-US" b="1" dirty="0" err="1">
                <a:latin typeface="Times New Roman" pitchFamily="18" charset="0"/>
                <a:cs typeface="Times New Roman" pitchFamily="18" charset="0"/>
              </a:rPr>
              <a:t>interactome</a:t>
            </a:r>
            <a:r>
              <a:rPr lang="en-US" dirty="0">
                <a:latin typeface="Times New Roman" pitchFamily="18" charset="0"/>
                <a:cs typeface="Times New Roman" pitchFamily="18" charset="0"/>
              </a:rPr>
              <a:t> is the whole set of molecular interactions in a particular cell. The term specifically refers to physical interactions among molecules (such as those among proteins, also known as protein–protein interactions, PPIs; or between small molecules and proteins[1]) but can also describe sets of indirect interactions among genes (genetic interactions). The </a:t>
            </a:r>
            <a:r>
              <a:rPr lang="en-US" dirty="0" err="1">
                <a:latin typeface="Times New Roman" pitchFamily="18" charset="0"/>
                <a:cs typeface="Times New Roman" pitchFamily="18" charset="0"/>
              </a:rPr>
              <a:t>interactomes</a:t>
            </a:r>
            <a:r>
              <a:rPr lang="en-US" dirty="0">
                <a:latin typeface="Times New Roman" pitchFamily="18" charset="0"/>
                <a:cs typeface="Times New Roman" pitchFamily="18" charset="0"/>
              </a:rPr>
              <a:t> based on PPIs should be associated to the proteome of the corresponding species in order to provide a global view ("</a:t>
            </a:r>
            <a:r>
              <a:rPr lang="en-US" dirty="0" err="1">
                <a:latin typeface="Times New Roman" pitchFamily="18" charset="0"/>
                <a:cs typeface="Times New Roman" pitchFamily="18" charset="0"/>
              </a:rPr>
              <a:t>omic</a:t>
            </a:r>
            <a:r>
              <a:rPr lang="en-US" dirty="0">
                <a:latin typeface="Times New Roman" pitchFamily="18" charset="0"/>
                <a:cs typeface="Times New Roman" pitchFamily="18" charset="0"/>
              </a:rPr>
              <a:t>") of all the possible molecular interactions that a protein can present.[2</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The word "</a:t>
            </a:r>
            <a:r>
              <a:rPr lang="en-US" dirty="0" err="1">
                <a:latin typeface="Times New Roman" pitchFamily="18" charset="0"/>
                <a:cs typeface="Times New Roman" pitchFamily="18" charset="0"/>
              </a:rPr>
              <a:t>interactome</a:t>
            </a:r>
            <a:r>
              <a:rPr lang="en-US" dirty="0">
                <a:latin typeface="Times New Roman" pitchFamily="18" charset="0"/>
                <a:cs typeface="Times New Roman" pitchFamily="18" charset="0"/>
              </a:rPr>
              <a:t>" was originally coined in 1999 by a group of French scientists headed by Bernard </a:t>
            </a:r>
            <a:r>
              <a:rPr lang="en-US" dirty="0" err="1">
                <a:latin typeface="Times New Roman" pitchFamily="18" charset="0"/>
                <a:cs typeface="Times New Roman" pitchFamily="18" charset="0"/>
              </a:rPr>
              <a:t>Jacq</a:t>
            </a:r>
            <a:r>
              <a:rPr lang="en-US" dirty="0" smtClean="0">
                <a:latin typeface="Times New Roman" pitchFamily="18" charset="0"/>
                <a:cs typeface="Times New Roman" pitchFamily="18" charset="0"/>
              </a:rPr>
              <a:t>.[3] </a:t>
            </a:r>
            <a:r>
              <a:rPr lang="en-US" dirty="0">
                <a:latin typeface="Times New Roman" pitchFamily="18" charset="0"/>
                <a:cs typeface="Times New Roman" pitchFamily="18" charset="0"/>
              </a:rPr>
              <a:t>Mathematically, </a:t>
            </a:r>
            <a:r>
              <a:rPr lang="en-US" dirty="0" err="1">
                <a:latin typeface="Times New Roman" pitchFamily="18" charset="0"/>
                <a:cs typeface="Times New Roman" pitchFamily="18" charset="0"/>
              </a:rPr>
              <a:t>interactomes</a:t>
            </a:r>
            <a:r>
              <a:rPr lang="en-US" dirty="0">
                <a:latin typeface="Times New Roman" pitchFamily="18" charset="0"/>
                <a:cs typeface="Times New Roman" pitchFamily="18" charset="0"/>
              </a:rPr>
              <a:t> are generally displayed as graphs. Though </a:t>
            </a:r>
            <a:r>
              <a:rPr lang="en-US" dirty="0" err="1">
                <a:latin typeface="Times New Roman" pitchFamily="18" charset="0"/>
                <a:cs typeface="Times New Roman" pitchFamily="18" charset="0"/>
              </a:rPr>
              <a:t>interactomes</a:t>
            </a:r>
            <a:r>
              <a:rPr lang="en-US" dirty="0">
                <a:latin typeface="Times New Roman" pitchFamily="18" charset="0"/>
                <a:cs typeface="Times New Roman" pitchFamily="18" charset="0"/>
              </a:rPr>
              <a:t> may be described as biological networks, they should not be confused with other networks such as neural networks or food webs.</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984591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9496"/>
            <a:ext cx="5282952" cy="476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266488" y="5157192"/>
            <a:ext cx="7056784" cy="954107"/>
          </a:xfrm>
          <a:prstGeom prst="rect">
            <a:avLst/>
          </a:prstGeom>
        </p:spPr>
        <p:txBody>
          <a:bodyPr wrap="square">
            <a:spAutoFit/>
          </a:bodyPr>
          <a:lstStyle/>
          <a:p>
            <a:r>
              <a:rPr lang="en-US" sz="1400" dirty="0" err="1" smtClean="0"/>
              <a:t>Ganapathiraju</a:t>
            </a:r>
            <a:r>
              <a:rPr lang="en-US" sz="1400" dirty="0" smtClean="0"/>
              <a:t> MK, </a:t>
            </a:r>
            <a:r>
              <a:rPr lang="en-US" sz="1400" dirty="0" err="1" smtClean="0"/>
              <a:t>Thahir</a:t>
            </a:r>
            <a:r>
              <a:rPr lang="en-US" sz="1400" dirty="0" smtClean="0"/>
              <a:t> M, </a:t>
            </a:r>
            <a:r>
              <a:rPr lang="en-US" sz="1400" dirty="0" err="1" smtClean="0"/>
              <a:t>Handen</a:t>
            </a:r>
            <a:r>
              <a:rPr lang="en-US" sz="1400" dirty="0" smtClean="0"/>
              <a:t> A, </a:t>
            </a:r>
            <a:r>
              <a:rPr lang="en-US" sz="1400" dirty="0" err="1" smtClean="0"/>
              <a:t>Sarkar</a:t>
            </a:r>
            <a:r>
              <a:rPr lang="en-US" sz="1400" dirty="0" smtClean="0"/>
              <a:t> SN, Sweet RA, </a:t>
            </a:r>
            <a:r>
              <a:rPr lang="en-US" sz="1400" dirty="0" err="1" smtClean="0"/>
              <a:t>Nimgaonkar</a:t>
            </a:r>
            <a:r>
              <a:rPr lang="en-US" sz="1400" dirty="0" smtClean="0"/>
              <a:t> VL, </a:t>
            </a:r>
            <a:r>
              <a:rPr lang="en-US" sz="1400" dirty="0" err="1" smtClean="0"/>
              <a:t>Loscher</a:t>
            </a:r>
            <a:r>
              <a:rPr lang="en-US" sz="1400" dirty="0" smtClean="0"/>
              <a:t> CE, Bauer EM, </a:t>
            </a:r>
            <a:r>
              <a:rPr lang="en-US" sz="1400" dirty="0" err="1" smtClean="0"/>
              <a:t>Chaparala</a:t>
            </a:r>
            <a:r>
              <a:rPr lang="en-US" sz="1400" dirty="0" smtClean="0"/>
              <a:t> S (April 2016). "Schizophrenia </a:t>
            </a:r>
            <a:r>
              <a:rPr lang="en-US" sz="1400" dirty="0" err="1" smtClean="0"/>
              <a:t>interactome</a:t>
            </a:r>
            <a:r>
              <a:rPr lang="en-US" sz="1400" dirty="0" smtClean="0"/>
              <a:t> with 504 novel protein–protein interactions". NPJ Schizophrenia. 2: 16012. doi:10.1038/npjschz.2016.12. PMC 4898894. PMID 27336055.</a:t>
            </a:r>
            <a:endParaRPr lang="ru-RU" sz="1400" dirty="0"/>
          </a:p>
        </p:txBody>
      </p:sp>
    </p:spTree>
    <p:extLst>
      <p:ext uri="{BB962C8B-B14F-4D97-AF65-F5344CB8AC3E}">
        <p14:creationId xmlns:p14="http://schemas.microsoft.com/office/powerpoint/2010/main" val="3289469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6/61/Two_hybrid_assay.svg/300px-Two_hybrid_assa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2636"/>
            <a:ext cx="4968552" cy="6156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307677"/>
            <a:ext cx="3096344" cy="6001643"/>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Overview of </a:t>
            </a:r>
            <a:r>
              <a:rPr lang="en-US" sz="1600" b="1" dirty="0" smtClean="0">
                <a:latin typeface="Times New Roman" pitchFamily="18" charset="0"/>
                <a:cs typeface="Times New Roman" pitchFamily="18" charset="0"/>
              </a:rPr>
              <a:t>two-hybrid assay</a:t>
            </a:r>
            <a:r>
              <a:rPr lang="en-US" sz="1600" dirty="0" smtClean="0">
                <a:latin typeface="Times New Roman" pitchFamily="18" charset="0"/>
                <a:cs typeface="Times New Roman" pitchFamily="18" charset="0"/>
              </a:rPr>
              <a:t>, checking for interactions between two proteins, called here Bait and Prey.</a:t>
            </a:r>
          </a:p>
          <a:p>
            <a:pPr algn="just"/>
            <a:r>
              <a:rPr lang="en-US" sz="1600" dirty="0" smtClean="0">
                <a:latin typeface="Times New Roman" pitchFamily="18" charset="0"/>
                <a:cs typeface="Times New Roman" pitchFamily="18" charset="0"/>
              </a:rPr>
              <a:t>A. The </a:t>
            </a:r>
            <a:r>
              <a:rPr lang="en-US" sz="1600" i="1" dirty="0" smtClean="0">
                <a:latin typeface="Times New Roman" pitchFamily="18" charset="0"/>
                <a:cs typeface="Times New Roman" pitchFamily="18" charset="0"/>
              </a:rPr>
              <a:t>Gal4</a:t>
            </a:r>
            <a:r>
              <a:rPr lang="en-US" sz="1600" dirty="0" smtClean="0">
                <a:latin typeface="Times New Roman" pitchFamily="18" charset="0"/>
                <a:cs typeface="Times New Roman" pitchFamily="18" charset="0"/>
              </a:rPr>
              <a:t> transcription factor gene produces a two-domain protein (BD and AD) essential for transcription of the reporter gene (</a:t>
            </a:r>
            <a:r>
              <a:rPr lang="en-US" sz="1600" dirty="0" err="1" smtClean="0">
                <a:latin typeface="Times New Roman" pitchFamily="18" charset="0"/>
                <a:cs typeface="Times New Roman" pitchFamily="18" charset="0"/>
              </a:rPr>
              <a:t>LacZ</a:t>
            </a:r>
            <a:r>
              <a:rPr lang="en-US" sz="16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B,C. Two fusion proteins are prepared: Gal4BD+Bait and Gal4AD+Prey. Neither of them are usually sufficient to initiate transcription (of the reporter gene) alone.</a:t>
            </a:r>
          </a:p>
          <a:p>
            <a:pPr algn="just"/>
            <a:r>
              <a:rPr lang="en-US" sz="1600" dirty="0" smtClean="0">
                <a:latin typeface="Times New Roman" pitchFamily="18" charset="0"/>
                <a:cs typeface="Times New Roman" pitchFamily="18" charset="0"/>
              </a:rPr>
              <a:t>D. When both fusion proteins are produced and the Bait part of the first fusion protein interacts with the Prey part of the second, transcription of the reporter gene occurs.</a:t>
            </a:r>
          </a:p>
          <a:p>
            <a:pPr algn="just"/>
            <a:r>
              <a:rPr lang="en-US" sz="1600" dirty="0" smtClean="0">
                <a:latin typeface="Times New Roman" pitchFamily="18" charset="0"/>
                <a:cs typeface="Times New Roman" pitchFamily="18" charset="0"/>
              </a:rPr>
              <a:t>https://en.wikipedia.org/wiki/Two-hybrid_screening#/media/File:Two_hybrid_assay.svg</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239983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0/0e/Principles_of_yeast_and_mammalian_two-hybrid_systems.svg/1280px-Principles_of_yeast_and_mammalian_two-hybrid_system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704856"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5805264"/>
            <a:ext cx="8424936" cy="584775"/>
          </a:xfrm>
          <a:prstGeom prst="rect">
            <a:avLst/>
          </a:prstGeom>
        </p:spPr>
        <p:txBody>
          <a:bodyPr wrap="square">
            <a:spAutoFit/>
          </a:bodyPr>
          <a:lstStyle/>
          <a:p>
            <a:r>
              <a:rPr lang="en-US" sz="1600" dirty="0" smtClean="0"/>
              <a:t>https://en.wikipedia.org/wiki/Protein%E2%80%93protein_interaction#/media/File:Principles_of_yeast_and_mammalian_two-hybrid_systems.svg</a:t>
            </a:r>
            <a:endParaRPr lang="ru-RU" sz="1600" dirty="0"/>
          </a:p>
        </p:txBody>
      </p:sp>
    </p:spTree>
    <p:extLst>
      <p:ext uri="{BB962C8B-B14F-4D97-AF65-F5344CB8AC3E}">
        <p14:creationId xmlns:p14="http://schemas.microsoft.com/office/powerpoint/2010/main" val="3256923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0648"/>
            <a:ext cx="57150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88720" y="4221088"/>
            <a:ext cx="7959744" cy="2308324"/>
          </a:xfrm>
          <a:prstGeom prst="rect">
            <a:avLst/>
          </a:prstGeom>
          <a:noFill/>
        </p:spPr>
        <p:txBody>
          <a:bodyPr wrap="square" rtlCol="0">
            <a:spAutoFit/>
          </a:bodyPr>
          <a:lstStyle/>
          <a:p>
            <a:pPr algn="just"/>
            <a:r>
              <a:rPr lang="en-US" b="1" dirty="0">
                <a:latin typeface="Times New Roman" pitchFamily="18" charset="0"/>
                <a:cs typeface="Times New Roman" pitchFamily="18" charset="0"/>
              </a:rPr>
              <a:t>Phage display cycle</a:t>
            </a:r>
            <a:r>
              <a:rPr lang="en-US" dirty="0">
                <a:latin typeface="Times New Roman" pitchFamily="18" charset="0"/>
                <a:cs typeface="Times New Roman" pitchFamily="18" charset="0"/>
              </a:rPr>
              <a:t>. 1) fusion proteins for a viral coat protein + the gene to be evolved (typically an antibody fragment) are expressed in bacteriophage. 2) the library of phage are washed over an </a:t>
            </a:r>
            <a:r>
              <a:rPr lang="en-US" dirty="0" err="1">
                <a:latin typeface="Times New Roman" pitchFamily="18" charset="0"/>
                <a:cs typeface="Times New Roman" pitchFamily="18" charset="0"/>
              </a:rPr>
              <a:t>immobilised</a:t>
            </a:r>
            <a:r>
              <a:rPr lang="en-US" dirty="0">
                <a:latin typeface="Times New Roman" pitchFamily="18" charset="0"/>
                <a:cs typeface="Times New Roman" pitchFamily="18" charset="0"/>
              </a:rPr>
              <a:t> target. 3) the remaining high-affinity binders are used to infect bacteria. 4) the genes encoding the high-affinity binders are isolated. 5) those genes may have random mutations introduced and used to perform another round of evolution. The selection and amplification steps can be performed multiple times at greater stringency to isolate higher-affinity binders</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https://en.wikipedia.org/wiki/Phage_display#/media/File:Phage_display.png</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8300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9/96/Principle_of_Tandem_Affinity_Purification.svg/1280px-Principle_of_Tandem_Affinity_Purific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7768"/>
            <a:ext cx="7560840" cy="5043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5445224"/>
            <a:ext cx="7992888" cy="1200329"/>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Principle of tandem affinity purification.</a:t>
            </a:r>
          </a:p>
          <a:p>
            <a:pPr algn="just"/>
            <a:r>
              <a:rPr lang="en-US" dirty="0" smtClean="0">
                <a:latin typeface="Times New Roman" pitchFamily="18" charset="0"/>
                <a:cs typeface="Times New Roman" pitchFamily="18" charset="0"/>
              </a:rPr>
              <a:t>Philippe </a:t>
            </a:r>
            <a:r>
              <a:rPr lang="en-US" dirty="0" err="1" smtClean="0">
                <a:latin typeface="Times New Roman" pitchFamily="18" charset="0"/>
                <a:cs typeface="Times New Roman" pitchFamily="18" charset="0"/>
              </a:rPr>
              <a:t>Hupé</a:t>
            </a:r>
            <a:r>
              <a:rPr lang="en-US" dirty="0" smtClean="0">
                <a:latin typeface="Times New Roman" pitchFamily="18" charset="0"/>
                <a:cs typeface="Times New Roman" pitchFamily="18" charset="0"/>
              </a:rPr>
              <a:t> - Emmanuel </a:t>
            </a:r>
            <a:r>
              <a:rPr lang="en-US" dirty="0" err="1" smtClean="0">
                <a:latin typeface="Times New Roman" pitchFamily="18" charset="0"/>
                <a:cs typeface="Times New Roman" pitchFamily="18" charset="0"/>
              </a:rPr>
              <a:t>Barillot</a:t>
            </a:r>
            <a:r>
              <a:rPr lang="en-US" dirty="0" smtClean="0">
                <a:latin typeface="Times New Roman" pitchFamily="18" charset="0"/>
                <a:cs typeface="Times New Roman" pitchFamily="18" charset="0"/>
              </a:rPr>
              <a:t>, Laurence Calzone, Philippe </a:t>
            </a:r>
            <a:r>
              <a:rPr lang="en-US" dirty="0" err="1" smtClean="0">
                <a:latin typeface="Times New Roman" pitchFamily="18" charset="0"/>
                <a:cs typeface="Times New Roman" pitchFamily="18" charset="0"/>
              </a:rPr>
              <a:t>Hupé</a:t>
            </a:r>
            <a:r>
              <a:rPr lang="en-US" dirty="0" smtClean="0">
                <a:latin typeface="Times New Roman" pitchFamily="18" charset="0"/>
                <a:cs typeface="Times New Roman" pitchFamily="18" charset="0"/>
              </a:rPr>
              <a:t>, Jean-Philippe </a:t>
            </a:r>
            <a:r>
              <a:rPr lang="en-US" dirty="0" err="1" smtClean="0">
                <a:latin typeface="Times New Roman" pitchFamily="18" charset="0"/>
                <a:cs typeface="Times New Roman" pitchFamily="18" charset="0"/>
              </a:rPr>
              <a:t>Vert</a:t>
            </a:r>
            <a:r>
              <a:rPr lang="en-US" dirty="0" smtClean="0">
                <a:latin typeface="Times New Roman" pitchFamily="18" charset="0"/>
                <a:cs typeface="Times New Roman" pitchFamily="18" charset="0"/>
              </a:rPr>
              <a:t>, Andrei </a:t>
            </a:r>
            <a:r>
              <a:rPr lang="en-US" dirty="0" err="1" smtClean="0">
                <a:latin typeface="Times New Roman" pitchFamily="18" charset="0"/>
                <a:cs typeface="Times New Roman" pitchFamily="18" charset="0"/>
              </a:rPr>
              <a:t>Zinovyev</a:t>
            </a:r>
            <a:r>
              <a:rPr lang="en-US" dirty="0" smtClean="0">
                <a:latin typeface="Times New Roman" pitchFamily="18" charset="0"/>
                <a:cs typeface="Times New Roman" pitchFamily="18" charset="0"/>
              </a:rPr>
              <a:t>, Computational Systems Biology of Cancer Chapman &amp; Hall/CRC Mathematical &amp; Computational Biology , 2012</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40320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69" y="188640"/>
            <a:ext cx="8718550" cy="554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5661248"/>
            <a:ext cx="8424936" cy="646331"/>
          </a:xfrm>
          <a:prstGeom prst="rect">
            <a:avLst/>
          </a:prstGeom>
        </p:spPr>
        <p:txBody>
          <a:bodyPr wrap="square">
            <a:spAutoFit/>
          </a:bodyPr>
          <a:lstStyle/>
          <a:p>
            <a:r>
              <a:rPr lang="en-US" dirty="0" smtClean="0"/>
              <a:t>https://en.wikipedia.org/wiki/Immunoprecipitation#/media/File:Pull_down_assay_using_tagged_proteins.tif</a:t>
            </a:r>
            <a:endParaRPr lang="ru-RU" dirty="0"/>
          </a:p>
        </p:txBody>
      </p:sp>
    </p:spTree>
    <p:extLst>
      <p:ext uri="{BB962C8B-B14F-4D97-AF65-F5344CB8AC3E}">
        <p14:creationId xmlns:p14="http://schemas.microsoft.com/office/powerpoint/2010/main" val="3636015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810</Words>
  <Application>Microsoft Office PowerPoint</Application>
  <PresentationFormat>Экран (4:3)</PresentationFormat>
  <Paragraphs>49</Paragraphs>
  <Slides>20</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Тема Office</vt:lpstr>
      <vt:lpstr>1_Simple Light</vt:lpstr>
      <vt:lpstr>Al-Farabi Kazakh National University Higher School of Medicine Department of Fundamental Medicine   </vt:lpstr>
      <vt:lpstr>LEARNING OUTCOMES As a result of the lesson you will be able to:</vt:lpstr>
      <vt:lpstr>Definitions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 Department of Fundamental Medicine</dc:title>
  <dc:creator>User</dc:creator>
  <cp:lastModifiedBy>User</cp:lastModifiedBy>
  <cp:revision>15</cp:revision>
  <dcterms:created xsi:type="dcterms:W3CDTF">2021-03-21T13:03:48Z</dcterms:created>
  <dcterms:modified xsi:type="dcterms:W3CDTF">2021-03-23T11:55:54Z</dcterms:modified>
</cp:coreProperties>
</file>